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4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82" r:id="rId5"/>
    <p:sldId id="294" r:id="rId6"/>
    <p:sldId id="316" r:id="rId7"/>
    <p:sldId id="295" r:id="rId8"/>
    <p:sldId id="315" r:id="rId9"/>
    <p:sldId id="317" r:id="rId10"/>
    <p:sldId id="318" r:id="rId11"/>
    <p:sldId id="319" r:id="rId12"/>
    <p:sldId id="320" r:id="rId13"/>
    <p:sldId id="321" r:id="rId14"/>
    <p:sldId id="323" r:id="rId15"/>
    <p:sldId id="296" r:id="rId16"/>
    <p:sldId id="32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5F"/>
    <a:srgbClr val="2E444E"/>
    <a:srgbClr val="662953"/>
    <a:srgbClr val="4A103D"/>
    <a:srgbClr val="CA287A"/>
    <a:srgbClr val="DE2B32"/>
    <a:srgbClr val="122546"/>
    <a:srgbClr val="4BB089"/>
    <a:srgbClr val="AAC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8FA006-E4EB-5A4D-8E95-8350326C4793}" v="2082" dt="2020-02-14T14:26:39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5704"/>
  </p:normalViewPr>
  <p:slideViewPr>
    <p:cSldViewPr>
      <p:cViewPr varScale="1">
        <p:scale>
          <a:sx n="110" d="100"/>
          <a:sy n="110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0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54761-1460-C44E-8EE9-132392DCD1C4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82BE9-307A-AB49-B561-9E71E3CE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3D421-3143-47CA-ACA9-5443A0940D94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A50D6-6132-4FF4-AFC5-01B946DDB4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9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ogo Slide"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3" y="2791953"/>
            <a:ext cx="4512501" cy="9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o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54560" y="2060849"/>
            <a:ext cx="7591573" cy="1226567"/>
          </a:xfrm>
          <a:prstGeom prst="rect">
            <a:avLst/>
          </a:prstGeom>
        </p:spPr>
        <p:txBody>
          <a:bodyPr anchor="ctr" anchorCtr="0"/>
          <a:lstStyle>
            <a:lvl1pPr algn="l">
              <a:defRPr sz="3200" b="1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584" y="3287415"/>
            <a:ext cx="7584843" cy="864096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4149081"/>
            <a:ext cx="3071283" cy="359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fld id="{6360D570-4882-4F25-B966-92B63EE9B1D5}" type="datetime4">
              <a:rPr lang="en-GB" smtClean="0"/>
              <a:t>18 November 2016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0351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51584" y="3356522"/>
            <a:ext cx="7584843" cy="1800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spc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Copy here</a:t>
            </a:r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351584" y="2700210"/>
            <a:ext cx="758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spc="-150" dirty="0">
                <a:solidFill>
                  <a:schemeClr val="bg1"/>
                </a:solidFill>
              </a:rPr>
              <a:t>YOUR</a:t>
            </a:r>
            <a:r>
              <a:rPr lang="en-GB" sz="3200" b="1" spc="-150" baseline="0" dirty="0">
                <a:solidFill>
                  <a:schemeClr val="bg1"/>
                </a:solidFill>
              </a:rPr>
              <a:t> QUESTIONS</a:t>
            </a:r>
            <a:endParaRPr lang="en-GB" sz="3200" b="1" spc="-15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E444E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847916" cy="4393059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2000">
                <a:solidFill>
                  <a:srgbClr val="2E444E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1800">
                <a:solidFill>
                  <a:srgbClr val="2E444E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3pPr>
            <a:lvl4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4pPr>
            <a:lvl5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69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0" r:id="rId2"/>
    <p:sldLayoutId id="2147483706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692696"/>
            <a:ext cx="1084920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992544" y="6400135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74112-3819-4E3C-A2C8-15D563C4EB1E}" type="slidenum">
              <a:rPr lang="en-GB" sz="1000" smtClean="0"/>
              <a:t>‹#›</a:t>
            </a:fld>
            <a:endParaRPr lang="en-GB" sz="10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392" y="1844825"/>
            <a:ext cx="10862997" cy="4381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spc="-150">
          <a:solidFill>
            <a:srgbClr val="2E444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rgbClr val="2E444E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800" kern="1200">
          <a:solidFill>
            <a:srgbClr val="2E444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rgbClr val="2E444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rgbClr val="2E444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»"/>
        <a:defRPr sz="1400" kern="1200">
          <a:solidFill>
            <a:srgbClr val="2E444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javafx/api/javafx/scene/canvas/GraphicsContext.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13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Sans" panose="020B0602030504020204" pitchFamily="34" charset="77"/>
              </a:rPr>
              <a:t>Let’s look at an example!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1844825"/>
            <a:ext cx="11568607" cy="4393059"/>
          </a:xfrm>
        </p:spPr>
        <p:txBody>
          <a:bodyPr/>
          <a:lstStyle/>
          <a:p>
            <a:r>
              <a:rPr lang="en-GB" dirty="0"/>
              <a:t>Draw a filled rectangle: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Change colour, draw two circles on top: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C0C215-5736-2242-BB43-49DD08792AAC}"/>
              </a:ext>
            </a:extLst>
          </p:cNvPr>
          <p:cNvSpPr txBox="1">
            <a:spLocks/>
          </p:cNvSpPr>
          <p:nvPr/>
        </p:nvSpPr>
        <p:spPr>
          <a:xfrm>
            <a:off x="1199456" y="2493182"/>
            <a:ext cx="4896544" cy="535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gc.fillRect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(40, 40, 100, 200);</a:t>
            </a:r>
          </a:p>
          <a:p>
            <a:pPr marL="0" indent="0"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1F1BE-8984-F745-97AC-8580B6DE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328" y="1852098"/>
            <a:ext cx="1587500" cy="27686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9AB603-6D08-5A41-B39E-7ED858471186}"/>
              </a:ext>
            </a:extLst>
          </p:cNvPr>
          <p:cNvSpPr txBox="1">
            <a:spLocks/>
          </p:cNvSpPr>
          <p:nvPr/>
        </p:nvSpPr>
        <p:spPr>
          <a:xfrm>
            <a:off x="1199456" y="3829692"/>
            <a:ext cx="5904656" cy="967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gc.setFill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Color.DEEPSKYBLUE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gc.fillOval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(60, 120, 20, 20);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gc.fillOval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(100, 120, 20, 20);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363FD-2785-A449-81C7-CED8A011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778" y="1813998"/>
            <a:ext cx="1752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Paint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1844825"/>
            <a:ext cx="11568607" cy="4393059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>
                <a:latin typeface="Courier" pitchFamily="2" charset="0"/>
              </a:rPr>
              <a:t>setFill</a:t>
            </a:r>
            <a:r>
              <a:rPr lang="en-GB" dirty="0">
                <a:latin typeface="Courier" pitchFamily="2" charset="0"/>
              </a:rPr>
              <a:t>(Paint) </a:t>
            </a:r>
            <a:r>
              <a:rPr lang="en-GB" dirty="0"/>
              <a:t>and </a:t>
            </a:r>
            <a:r>
              <a:rPr lang="en-GB" dirty="0" err="1">
                <a:latin typeface="Courier" pitchFamily="2" charset="0"/>
              </a:rPr>
              <a:t>setStroke</a:t>
            </a:r>
            <a:r>
              <a:rPr lang="en-GB" dirty="0">
                <a:latin typeface="Courier" pitchFamily="2" charset="0"/>
              </a:rPr>
              <a:t>(Paint) </a:t>
            </a:r>
            <a:r>
              <a:rPr lang="en-GB" dirty="0">
                <a:latin typeface="Lucida Sans" panose="020B0602030504020204" pitchFamily="34" charset="77"/>
              </a:rPr>
              <a:t>take</a:t>
            </a:r>
            <a:r>
              <a:rPr lang="en-GB" dirty="0">
                <a:latin typeface="Courier" pitchFamily="2" charset="0"/>
              </a:rPr>
              <a:t> Paint </a:t>
            </a:r>
            <a:r>
              <a:rPr lang="en-GB" dirty="0">
                <a:latin typeface="Lucida Sans" panose="020B0602030504020204" pitchFamily="34" charset="77"/>
              </a:rPr>
              <a:t>objects as input.</a:t>
            </a:r>
          </a:p>
          <a:p>
            <a:r>
              <a:rPr lang="en-GB" dirty="0">
                <a:latin typeface="Lucida Sans" panose="020B0602030504020204" pitchFamily="34" charset="77"/>
              </a:rPr>
              <a:t>These determine how areas are filled. Different subclasses:</a:t>
            </a:r>
          </a:p>
          <a:p>
            <a:pPr lvl="1"/>
            <a:r>
              <a:rPr lang="en-GB" dirty="0" err="1">
                <a:latin typeface="Courier" pitchFamily="2" charset="0"/>
              </a:rPr>
              <a:t>Color</a:t>
            </a:r>
            <a:endParaRPr lang="en-GB" dirty="0">
              <a:latin typeface="Courier" pitchFamily="2" charset="0"/>
            </a:endParaRPr>
          </a:p>
          <a:p>
            <a:pPr lvl="1"/>
            <a:r>
              <a:rPr lang="en-GB" dirty="0" err="1">
                <a:latin typeface="Courier" pitchFamily="2" charset="0"/>
              </a:rPr>
              <a:t>ImagePattern</a:t>
            </a:r>
            <a:endParaRPr lang="en-GB" dirty="0">
              <a:latin typeface="Courier" pitchFamily="2" charset="0"/>
            </a:endParaRPr>
          </a:p>
          <a:p>
            <a:pPr lvl="1"/>
            <a:r>
              <a:rPr lang="en-GB" dirty="0" err="1">
                <a:latin typeface="Courier" pitchFamily="2" charset="0"/>
              </a:rPr>
              <a:t>LinearGradient</a:t>
            </a:r>
            <a:endParaRPr lang="en-GB" dirty="0">
              <a:latin typeface="Courier" pitchFamily="2" charset="0"/>
            </a:endParaRPr>
          </a:p>
          <a:p>
            <a:pPr lvl="1"/>
            <a:r>
              <a:rPr lang="en-GB" dirty="0" err="1">
                <a:latin typeface="Courier" pitchFamily="2" charset="0"/>
              </a:rPr>
              <a:t>RadialGradient</a:t>
            </a:r>
            <a:endParaRPr lang="en-GB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11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1844825"/>
            <a:ext cx="11568607" cy="4393059"/>
          </a:xfrm>
        </p:spPr>
        <p:txBody>
          <a:bodyPr/>
          <a:lstStyle/>
          <a:p>
            <a:r>
              <a:rPr lang="en-GB" dirty="0"/>
              <a:t>As you saw, there are many predefined colours:</a:t>
            </a:r>
          </a:p>
          <a:p>
            <a:endParaRPr lang="en-GB" dirty="0"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00496-9774-A446-A2D3-89C078C5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398242"/>
            <a:ext cx="8623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0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1844825"/>
            <a:ext cx="11568607" cy="4393059"/>
          </a:xfrm>
        </p:spPr>
        <p:txBody>
          <a:bodyPr/>
          <a:lstStyle/>
          <a:p>
            <a:r>
              <a:rPr lang="en-GB" dirty="0"/>
              <a:t>Or you can specify colours directly:</a:t>
            </a:r>
          </a:p>
          <a:p>
            <a:pPr lvl="1"/>
            <a:r>
              <a:rPr lang="en-GB" dirty="0"/>
              <a:t>In sRGB space: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In HSB: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 Web format: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>
              <a:latin typeface="Courier" pitchFamily="2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F7EF23-226D-1446-8F24-391971CE24E6}"/>
              </a:ext>
            </a:extLst>
          </p:cNvPr>
          <p:cNvSpPr txBox="1">
            <a:spLocks/>
          </p:cNvSpPr>
          <p:nvPr/>
        </p:nvSpPr>
        <p:spPr>
          <a:xfrm>
            <a:off x="1847528" y="2734250"/>
            <a:ext cx="4392488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Color c1 =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Color.color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(0,0,1.0);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Color c2 =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Color.color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(0,0,1.0,1.0);</a:t>
            </a:r>
            <a:br>
              <a:rPr lang="en-US" sz="14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Color c3 =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Color.rgb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(0,0,255);</a:t>
            </a:r>
            <a:br>
              <a:rPr lang="en-US" sz="1400" dirty="0">
                <a:solidFill>
                  <a:schemeClr val="tx1"/>
                </a:solidFill>
                <a:latin typeface="Courier" pitchFamily="2" charset="0"/>
              </a:rPr>
            </a:br>
            <a:endParaRPr lang="en-US" sz="1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331C1A3-783A-5A43-A74B-A091622573E1}"/>
              </a:ext>
            </a:extLst>
          </p:cNvPr>
          <p:cNvSpPr txBox="1">
            <a:spLocks/>
          </p:cNvSpPr>
          <p:nvPr/>
        </p:nvSpPr>
        <p:spPr>
          <a:xfrm>
            <a:off x="1851259" y="3983715"/>
            <a:ext cx="439248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Color c4 =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Color.hsb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(270,1.0,1.0);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3E7BE9-ED8B-E840-B968-6053273CEC32}"/>
              </a:ext>
            </a:extLst>
          </p:cNvPr>
          <p:cNvSpPr txBox="1">
            <a:spLocks/>
          </p:cNvSpPr>
          <p:nvPr/>
        </p:nvSpPr>
        <p:spPr>
          <a:xfrm>
            <a:off x="1847528" y="4930779"/>
            <a:ext cx="439248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Color c5 =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Color.web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("0x0000FF");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E2BF6-A044-4D40-9152-F94C86FC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204" y="1048060"/>
            <a:ext cx="25400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3B9E4-7DE5-2841-9F22-5442D2FDD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40"/>
          <a:stretch/>
        </p:blipFill>
        <p:spPr>
          <a:xfrm>
            <a:off x="8061156" y="4946975"/>
            <a:ext cx="2018095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Font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Create fonts: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 factory methods for more control: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FEB159F-9551-054A-943E-DA3EF42FF262}"/>
              </a:ext>
            </a:extLst>
          </p:cNvPr>
          <p:cNvSpPr txBox="1">
            <a:spLocks/>
          </p:cNvSpPr>
          <p:nvPr/>
        </p:nvSpPr>
        <p:spPr>
          <a:xfrm>
            <a:off x="1415480" y="2577865"/>
            <a:ext cx="5904656" cy="478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Font f1 = new Font("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Zapfino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", 26));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EDDCCEE-4F48-C04F-BD83-981374233AE0}"/>
              </a:ext>
            </a:extLst>
          </p:cNvPr>
          <p:cNvSpPr txBox="1">
            <a:spLocks/>
          </p:cNvSpPr>
          <p:nvPr/>
        </p:nvSpPr>
        <p:spPr>
          <a:xfrm>
            <a:off x="1415480" y="4534450"/>
            <a:ext cx="5904656" cy="478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Font f = </a:t>
            </a:r>
            <a:r>
              <a:rPr lang="en-US" sz="1400" dirty="0" err="1">
                <a:solidFill>
                  <a:schemeClr val="tx1"/>
                </a:solidFill>
                <a:latin typeface="Courier" pitchFamily="2" charset="0"/>
              </a:rPr>
              <a:t>Font.font</a:t>
            </a:r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("Arial", FontWeight.BOLD,14);</a:t>
            </a:r>
          </a:p>
        </p:txBody>
      </p:sp>
    </p:spTree>
    <p:extLst>
      <p:ext uri="{BB962C8B-B14F-4D97-AF65-F5344CB8AC3E}">
        <p14:creationId xmlns:p14="http://schemas.microsoft.com/office/powerpoint/2010/main" val="152816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8865-BFC6-B34E-84F4-2375888DC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scene graph for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6AF86-3622-E547-AE30-FB3A2E0814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1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4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COMP1206 - Programming 2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7: Graphics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0967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D297A5-EB81-E84A-885F-91C4D91D6CF5}"/>
              </a:ext>
            </a:extLst>
          </p:cNvPr>
          <p:cNvSpPr txBox="1">
            <a:spLocks/>
          </p:cNvSpPr>
          <p:nvPr/>
        </p:nvSpPr>
        <p:spPr>
          <a:xfrm>
            <a:off x="623392" y="1916832"/>
            <a:ext cx="10153127" cy="38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What are these?</a:t>
            </a:r>
          </a:p>
          <a:p>
            <a:pPr lvl="1"/>
            <a:r>
              <a:rPr lang="en-US" sz="1400" b="1" dirty="0">
                <a:cs typeface="Calibri" panose="020F0502020204030204" pitchFamily="34" charset="0"/>
              </a:rPr>
              <a:t>Inner Classes</a:t>
            </a:r>
          </a:p>
          <a:p>
            <a:pPr lvl="1"/>
            <a:r>
              <a:rPr lang="en-US" sz="1400" b="1" dirty="0">
                <a:cs typeface="Calibri" panose="020F0502020204030204" pitchFamily="34" charset="0"/>
              </a:rPr>
              <a:t>Local Classes</a:t>
            </a:r>
          </a:p>
          <a:p>
            <a:pPr lvl="1"/>
            <a:r>
              <a:rPr lang="en-US" sz="1400" b="1" dirty="0">
                <a:cs typeface="Calibri" panose="020F0502020204030204" pitchFamily="34" charset="0"/>
              </a:rPr>
              <a:t>Anonymous Classes</a:t>
            </a:r>
          </a:p>
          <a:p>
            <a:pPr lvl="1"/>
            <a:r>
              <a:rPr lang="en-US" sz="1400" b="1" dirty="0">
                <a:cs typeface="Calibri" panose="020F0502020204030204" pitchFamily="34" charset="0"/>
              </a:rPr>
              <a:t>Lambda Functions</a:t>
            </a:r>
          </a:p>
          <a:p>
            <a:pPr lvl="1"/>
            <a:endParaRPr lang="en-US" sz="1400" dirty="0">
              <a:cs typeface="Calibri" panose="020F0502020204030204" pitchFamily="34" charset="0"/>
            </a:endParaRPr>
          </a:p>
          <a:p>
            <a:r>
              <a:rPr lang="en-US" sz="1600" dirty="0">
                <a:cs typeface="Calibri" panose="020F0502020204030204" pitchFamily="34" charset="0"/>
              </a:rPr>
              <a:t>When can you use </a:t>
            </a:r>
            <a:r>
              <a:rPr lang="en-US" sz="1600" b="1" dirty="0">
                <a:cs typeface="Calibri" panose="020F0502020204030204" pitchFamily="34" charset="0"/>
              </a:rPr>
              <a:t>local</a:t>
            </a:r>
            <a:r>
              <a:rPr lang="en-US" sz="1600" dirty="0">
                <a:cs typeface="Calibri" panose="020F0502020204030204" pitchFamily="34" charset="0"/>
              </a:rPr>
              <a:t> variables in a </a:t>
            </a:r>
            <a:r>
              <a:rPr lang="en-US" sz="1600" b="1" dirty="0">
                <a:cs typeface="Calibri" panose="020F0502020204030204" pitchFamily="34" charset="0"/>
              </a:rPr>
              <a:t>local</a:t>
            </a:r>
            <a:r>
              <a:rPr lang="en-US" sz="1600" dirty="0">
                <a:cs typeface="Calibri" panose="020F0502020204030204" pitchFamily="34" charset="0"/>
              </a:rPr>
              <a:t> class?</a:t>
            </a:r>
          </a:p>
          <a:p>
            <a:endParaRPr lang="en-US" sz="16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0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in Java GUIs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Graphics drawing has evolved in Java:</a:t>
            </a:r>
          </a:p>
          <a:p>
            <a:endParaRPr lang="en-US" dirty="0"/>
          </a:p>
          <a:p>
            <a:pPr lvl="1"/>
            <a:r>
              <a:rPr lang="en-US" dirty="0"/>
              <a:t>AWT (Abstract Window Toolkit): Simple methods for drawing, few shapes / options, using local OS implementation.</a:t>
            </a:r>
          </a:p>
          <a:p>
            <a:pPr lvl="1"/>
            <a:r>
              <a:rPr lang="en-US" dirty="0"/>
              <a:t>Swing: Much more comprehensive, via Java2D library. Better performance. Annoyingly: programmer has to deal with redrawing components.</a:t>
            </a:r>
          </a:p>
          <a:p>
            <a:pPr lvl="1"/>
            <a:r>
              <a:rPr lang="en-US" dirty="0"/>
              <a:t>JavaFX: Provides similar functionality to Java2D. Uses </a:t>
            </a:r>
            <a:r>
              <a:rPr lang="en-US" i="1" dirty="0"/>
              <a:t>retained mode</a:t>
            </a:r>
            <a:r>
              <a:rPr lang="en-US" dirty="0"/>
              <a:t>, which means JavaFX keeps track of what has to be drawn where and redraws when necessary.</a:t>
            </a:r>
          </a:p>
          <a:p>
            <a:pPr lvl="1"/>
            <a:endParaRPr lang="en-US" dirty="0"/>
          </a:p>
          <a:p>
            <a:r>
              <a:rPr lang="en-US" dirty="0"/>
              <a:t>Huge topic – we will only scratch the surface.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2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99B-8729-1A44-9FE0-1BD9BEE7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in JavaFX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23791-7284-D74B-82B2-E897C7507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will cover 2D drawing here (you can explore 3D drawing in your own time).</a:t>
            </a:r>
          </a:p>
          <a:p>
            <a:endParaRPr lang="en-US" dirty="0"/>
          </a:p>
          <a:p>
            <a:r>
              <a:rPr lang="en-US" dirty="0"/>
              <a:t>In general there are two ways of doing this in JavaFX: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Draw directly on a Canvas object</a:t>
            </a:r>
          </a:p>
          <a:p>
            <a:pPr lvl="1"/>
            <a:r>
              <a:rPr lang="en-US" dirty="0"/>
              <a:t>Construct a scene graph with geometric objects (rectangles, circles, polygons etc.)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directly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begin learning about Java Graphics we should probably begin by understanding what a Graphics Context is.</a:t>
            </a:r>
          </a:p>
          <a:p>
            <a:r>
              <a:rPr lang="en-US" dirty="0"/>
              <a:t>To draw or render text and images on the screen, there are a number of things that the system needs to know:</a:t>
            </a:r>
          </a:p>
          <a:p>
            <a:pPr lvl="1"/>
            <a:r>
              <a:rPr lang="en-US" dirty="0"/>
              <a:t>Where to draw/render things</a:t>
            </a:r>
          </a:p>
          <a:p>
            <a:pPr lvl="1"/>
            <a:r>
              <a:rPr lang="en-US" dirty="0"/>
              <a:t>What </a:t>
            </a:r>
            <a:r>
              <a:rPr lang="en-US" dirty="0" err="1"/>
              <a:t>colour</a:t>
            </a:r>
            <a:r>
              <a:rPr lang="en-US" dirty="0"/>
              <a:t> to draw in</a:t>
            </a:r>
          </a:p>
          <a:p>
            <a:pPr lvl="1"/>
            <a:r>
              <a:rPr lang="en-US" dirty="0"/>
              <a:t>What font to use</a:t>
            </a:r>
          </a:p>
          <a:p>
            <a:pPr lvl="1"/>
            <a:r>
              <a:rPr lang="en-US" dirty="0"/>
              <a:t>Other style information</a:t>
            </a:r>
          </a:p>
          <a:p>
            <a:r>
              <a:rPr lang="en-US" dirty="0"/>
              <a:t>We think of this collection of information as the context for any graphics command. Therefore, in order to issue such a command to a graphics library, one would somehow need to supply the context along with the command - e.g. "draw a rectangle using this context"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 course, Java supports the model of a context in the way it knows best by wrapping it into a class: </a:t>
            </a:r>
            <a:r>
              <a:rPr lang="en-US" dirty="0" err="1">
                <a:latin typeface="Courier" pitchFamily="2" charset="0"/>
              </a:rPr>
              <a:t>javafx.scene.canvas.GraphicsContext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because, classes can also contain methods, Java also provides the actual drawing commands directly through a </a:t>
            </a:r>
            <a:r>
              <a:rPr lang="en-US" dirty="0" err="1">
                <a:latin typeface="Courier" pitchFamily="2" charset="0"/>
              </a:rPr>
              <a:t>GraphicsContext</a:t>
            </a:r>
            <a:r>
              <a:rPr lang="en-US" dirty="0"/>
              <a:t> object - e.g. "invoke method </a:t>
            </a:r>
            <a:r>
              <a:rPr lang="en-US" dirty="0" err="1">
                <a:latin typeface="Courier" pitchFamily="2" charset="0"/>
              </a:rPr>
              <a:t>fillRect</a:t>
            </a:r>
            <a:r>
              <a:rPr lang="en-US" dirty="0"/>
              <a:t> on this </a:t>
            </a:r>
            <a:r>
              <a:rPr lang="en-US" dirty="0" err="1">
                <a:latin typeface="Courier" pitchFamily="2" charset="0"/>
              </a:rPr>
              <a:t>GraphicsContext</a:t>
            </a:r>
            <a:r>
              <a:rPr lang="en-US" dirty="0"/>
              <a:t> object"</a:t>
            </a:r>
          </a:p>
        </p:txBody>
      </p:sp>
    </p:spTree>
    <p:extLst>
      <p:ext uri="{BB962C8B-B14F-4D97-AF65-F5344CB8AC3E}">
        <p14:creationId xmlns:p14="http://schemas.microsoft.com/office/powerpoint/2010/main" val="21338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 pitchFamily="2" charset="0"/>
              </a:rPr>
              <a:t>GraphicsContext</a:t>
            </a:r>
            <a:r>
              <a:rPr lang="en-US" dirty="0"/>
              <a:t>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won’t instantiate this class.</a:t>
            </a:r>
          </a:p>
          <a:p>
            <a:r>
              <a:rPr lang="en-US" dirty="0"/>
              <a:t>It is always linked to a </a:t>
            </a:r>
            <a:r>
              <a:rPr lang="en-US" dirty="0" err="1">
                <a:latin typeface="Courier" pitchFamily="2" charset="0"/>
              </a:rPr>
              <a:t>javafx.scene.canvas.Canvas</a:t>
            </a:r>
            <a:r>
              <a:rPr lang="en-US" dirty="0"/>
              <a:t> object, which is the component that you will be drawing on.</a:t>
            </a:r>
          </a:p>
          <a:p>
            <a:r>
              <a:rPr lang="en-US" dirty="0"/>
              <a:t>So generally:</a:t>
            </a:r>
          </a:p>
          <a:p>
            <a:pPr lvl="1"/>
            <a:r>
              <a:rPr lang="en-US" dirty="0"/>
              <a:t>Get a </a:t>
            </a:r>
            <a:r>
              <a:rPr lang="en-US" dirty="0">
                <a:latin typeface="Courier" pitchFamily="2" charset="0"/>
              </a:rPr>
              <a:t>Canvas</a:t>
            </a:r>
            <a:r>
              <a:rPr lang="en-US" dirty="0"/>
              <a:t> instance (or create it).</a:t>
            </a:r>
          </a:p>
          <a:p>
            <a:pPr lvl="1"/>
            <a:r>
              <a:rPr lang="en-US" dirty="0"/>
              <a:t>Call the </a:t>
            </a:r>
            <a:r>
              <a:rPr lang="en-US" dirty="0">
                <a:latin typeface="Courier" pitchFamily="2" charset="0"/>
              </a:rPr>
              <a:t>Canvas.getGraphicsContext2D() </a:t>
            </a:r>
            <a:r>
              <a:rPr lang="en-US" dirty="0"/>
              <a:t>method to get the </a:t>
            </a:r>
            <a:r>
              <a:rPr lang="en-US" dirty="0" err="1">
                <a:latin typeface="Courier" pitchFamily="2" charset="0"/>
              </a:rPr>
              <a:t>GraphicsContext</a:t>
            </a:r>
            <a:r>
              <a:rPr lang="en-US" dirty="0"/>
              <a:t> instance for drawing on the canvas.</a:t>
            </a:r>
          </a:p>
        </p:txBody>
      </p:sp>
    </p:spTree>
    <p:extLst>
      <p:ext uri="{BB962C8B-B14F-4D97-AF65-F5344CB8AC3E}">
        <p14:creationId xmlns:p14="http://schemas.microsoft.com/office/powerpoint/2010/main" val="336986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Sans" panose="020B0602030504020204" pitchFamily="34" charset="77"/>
              </a:rPr>
              <a:t>What to do with a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GraphicsContext</a:t>
            </a:r>
            <a:r>
              <a:rPr lang="en-US" dirty="0"/>
              <a:t>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2" y="1844825"/>
            <a:ext cx="11568607" cy="4393059"/>
          </a:xfrm>
        </p:spPr>
        <p:txBody>
          <a:bodyPr/>
          <a:lstStyle/>
          <a:p>
            <a:r>
              <a:rPr lang="en-US" dirty="0"/>
              <a:t>In general:</a:t>
            </a:r>
          </a:p>
          <a:p>
            <a:pPr lvl="1"/>
            <a:r>
              <a:rPr lang="en-US" dirty="0"/>
              <a:t>Properties:</a:t>
            </a:r>
          </a:p>
          <a:p>
            <a:pPr lvl="2"/>
            <a:r>
              <a:rPr lang="en-US" dirty="0"/>
              <a:t>Clip, Alpha, Transforms</a:t>
            </a:r>
          </a:p>
          <a:p>
            <a:pPr lvl="2"/>
            <a:r>
              <a:rPr lang="en-US" dirty="0"/>
              <a:t>Stroke, Fill, Text</a:t>
            </a:r>
          </a:p>
          <a:p>
            <a:pPr lvl="1"/>
            <a:r>
              <a:rPr lang="en-US" dirty="0"/>
              <a:t>Methods:</a:t>
            </a:r>
          </a:p>
          <a:p>
            <a:pPr lvl="2"/>
            <a:r>
              <a:rPr lang="en-US" dirty="0"/>
              <a:t>Fill / stroke shapes</a:t>
            </a:r>
          </a:p>
          <a:p>
            <a:pPr lvl="2"/>
            <a:r>
              <a:rPr lang="en-US" dirty="0"/>
              <a:t>Clear</a:t>
            </a:r>
          </a:p>
          <a:p>
            <a:pPr lvl="2"/>
            <a:r>
              <a:rPr lang="en-US" dirty="0"/>
              <a:t>Write text</a:t>
            </a:r>
          </a:p>
          <a:p>
            <a:pPr lvl="2"/>
            <a:r>
              <a:rPr lang="en-US" dirty="0"/>
              <a:t>Render paths, images</a:t>
            </a:r>
          </a:p>
          <a:p>
            <a:r>
              <a:rPr lang="en-GB" dirty="0"/>
              <a:t>Details: </a:t>
            </a:r>
            <a:r>
              <a:rPr lang="en-GB" dirty="0">
                <a:hlinkClick r:id="rId2"/>
              </a:rPr>
              <a:t>https://docs.oracle.com/javase/8/javafx/api/javafx/scene/canvas/GraphicsContext.html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S_Powerpoint_template WIDESCREEN">
  <a:themeElements>
    <a:clrScheme name="Rich Black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Custom 1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4D4E6EE3-7346-426C-9880-09CE918C2577}"/>
    </a:ext>
  </a:extLst>
</a:theme>
</file>

<file path=ppt/theme/theme2.xml><?xml version="1.0" encoding="utf-8"?>
<a:theme xmlns:a="http://schemas.openxmlformats.org/drawingml/2006/main" name="Title and content">
  <a:themeElements>
    <a:clrScheme name="UoS Brand Colours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UoS Powerpoint Fonts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386838FE-1C32-45C0-A1CB-CC170B8449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UoS_Powerpoint_template WIDESCREEN</Template>
  <TotalTime>8561</TotalTime>
  <Words>707</Words>
  <Application>Microsoft Macintosh PowerPoint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Courier</vt:lpstr>
      <vt:lpstr>Lucida Sans</vt:lpstr>
      <vt:lpstr>UoS_Powerpoint_template WIDESCREEN</vt:lpstr>
      <vt:lpstr>Title and content</vt:lpstr>
      <vt:lpstr>PowerPoint Presentation</vt:lpstr>
      <vt:lpstr>COMP1206 - Programming 2</vt:lpstr>
      <vt:lpstr>Recap</vt:lpstr>
      <vt:lpstr>Graphics in Java GUIs</vt:lpstr>
      <vt:lpstr>Graphics in JavaFX</vt:lpstr>
      <vt:lpstr>Drawing directly</vt:lpstr>
      <vt:lpstr>Getting started with graphics</vt:lpstr>
      <vt:lpstr>GraphicsContext Class</vt:lpstr>
      <vt:lpstr>What to do with a GraphicsContext object</vt:lpstr>
      <vt:lpstr>Let’s look at an example!</vt:lpstr>
      <vt:lpstr>Paint</vt:lpstr>
      <vt:lpstr>Color</vt:lpstr>
      <vt:lpstr>Color</vt:lpstr>
      <vt:lpstr>Font</vt:lpstr>
      <vt:lpstr>Using the scene graph for graphics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Stein S.</dc:creator>
  <cp:lastModifiedBy>Stein S.</cp:lastModifiedBy>
  <cp:revision>3</cp:revision>
  <dcterms:created xsi:type="dcterms:W3CDTF">2020-01-28T09:49:16Z</dcterms:created>
  <dcterms:modified xsi:type="dcterms:W3CDTF">2020-02-14T16:55:32Z</dcterms:modified>
</cp:coreProperties>
</file>